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95"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4"/>
    <p:restoredTop sz="93539"/>
  </p:normalViewPr>
  <p:slideViewPr>
    <p:cSldViewPr snapToGrid="0" snapToObjects="1">
      <p:cViewPr varScale="1">
        <p:scale>
          <a:sx n="48" d="100"/>
          <a:sy n="48" d="100"/>
        </p:scale>
        <p:origin x="55" y="730"/>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9/14/2021</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9/14/2021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6</a:t>
            </a:fld>
            <a:endParaRPr lang="en-GB" altLang="en-US" sz="1000"/>
          </a:p>
        </p:txBody>
      </p:sp>
    </p:spTree>
    <p:extLst>
      <p:ext uri="{BB962C8B-B14F-4D97-AF65-F5344CB8AC3E}">
        <p14:creationId xmlns:p14="http://schemas.microsoft.com/office/powerpoint/2010/main" val="37803628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pic>
        <p:nvPicPr>
          <p:cNvPr id="8" name="Picture 7">
            <a:extLst>
              <a:ext uri="{FF2B5EF4-FFF2-40B4-BE49-F238E27FC236}">
                <a16:creationId xmlns:a16="http://schemas.microsoft.com/office/drawing/2014/main" id="{B274838C-C885-4ADB-8E29-C9ED539D39E1}"/>
              </a:ext>
            </a:extLst>
          </p:cNvPr>
          <p:cNvPicPr>
            <a:picLocks noChangeAspect="1"/>
          </p:cNvPicPr>
          <p:nvPr userDrawn="1"/>
        </p:nvPicPr>
        <p:blipFill>
          <a:blip r:embed="rId2"/>
          <a:stretch>
            <a:fillRect/>
          </a:stretch>
        </p:blipFill>
        <p:spPr>
          <a:xfrm>
            <a:off x="10455700" y="187496"/>
            <a:ext cx="1126700" cy="792404"/>
          </a:xfrm>
          <a:prstGeom prst="rect">
            <a:avLst/>
          </a:prstGeom>
        </p:spPr>
      </p:pic>
      <p:sp>
        <p:nvSpPr>
          <p:cNvPr id="11" name="Rectangle 10">
            <a:extLst>
              <a:ext uri="{FF2B5EF4-FFF2-40B4-BE49-F238E27FC236}">
                <a16:creationId xmlns:a16="http://schemas.microsoft.com/office/drawing/2014/main" id="{0BABD148-2958-44AF-AD75-D91804DB5B4E}"/>
              </a:ext>
            </a:extLst>
          </p:cNvPr>
          <p:cNvSpPr/>
          <p:nvPr userDrawn="1"/>
        </p:nvSpPr>
        <p:spPr>
          <a:xfrm>
            <a:off x="0" y="6126163"/>
            <a:ext cx="12192000" cy="1476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a:extLst>
              <a:ext uri="{FF2B5EF4-FFF2-40B4-BE49-F238E27FC236}">
                <a16:creationId xmlns:a16="http://schemas.microsoft.com/office/drawing/2014/main" id="{2CEB8740-CB77-4D60-AEAC-15124AAA94D0}"/>
              </a:ext>
            </a:extLst>
          </p:cNvPr>
          <p:cNvPicPr>
            <a:picLocks noChangeAspect="1"/>
          </p:cNvPicPr>
          <p:nvPr userDrawn="1"/>
        </p:nvPicPr>
        <p:blipFill>
          <a:blip r:embed="rId3"/>
          <a:stretch>
            <a:fillRect/>
          </a:stretch>
        </p:blipFill>
        <p:spPr>
          <a:xfrm>
            <a:off x="720000" y="6424258"/>
            <a:ext cx="1850665" cy="118443"/>
          </a:xfrm>
          <a:prstGeom prst="rect">
            <a:avLst/>
          </a:prstGeom>
        </p:spPr>
      </p:pic>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energynetworks.org/"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US" dirty="0"/>
              <a:t>ENA EREC 54 Issue 2 2020</a:t>
            </a:r>
          </a:p>
          <a:p>
            <a:r>
              <a:rPr lang="en-US"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14 September 2021</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idx="4294967295"/>
          </p:nvPr>
        </p:nvSpPr>
        <p:spPr>
          <a:xfrm>
            <a:off x="309564" y="188914"/>
            <a:ext cx="7129463" cy="719137"/>
          </a:xfrm>
        </p:spPr>
        <p:txBody>
          <a:bodyPr/>
          <a:lstStyle/>
          <a:p>
            <a:pPr eaLnBrk="1" hangingPunct="1">
              <a:defRPr/>
            </a:pPr>
            <a:r>
              <a:rPr lang="en-GB" sz="2400" dirty="0"/>
              <a:t>ENA EREC G54 Issue 2 2020</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1919289" y="1350964"/>
            <a:ext cx="8584384" cy="564257"/>
          </a:xfrm>
          <a:ln/>
        </p:spPr>
        <p:txBody>
          <a:bodyPr wrap="square">
            <a:spAutoFit/>
          </a:bodyPr>
          <a:lstStyle/>
          <a:p>
            <a:pPr algn="ctr">
              <a:spcBef>
                <a:spcPct val="50000"/>
              </a:spcBef>
              <a:buFont typeface="Arial" panose="020B0604020202020204" pitchFamily="34" charset="0"/>
              <a:buNone/>
            </a:pPr>
            <a:r>
              <a:rPr lang="en-US" altLang="en-US" sz="2400" b="1" u="sng" dirty="0">
                <a:solidFill>
                  <a:srgbClr val="1F538D"/>
                </a:solidFill>
                <a:cs typeface="Arial" panose="020B0604020202020204" pitchFamily="34" charset="0"/>
              </a:rPr>
              <a:t>Operational procedures for aerial inspection of overhead lines in the ESI</a:t>
            </a: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296069" y="2377430"/>
            <a:ext cx="11438731" cy="646331"/>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US" altLang="en-US" sz="1800" b="1" dirty="0">
                <a:solidFill>
                  <a:schemeClr val="bg1"/>
                </a:solidFill>
                <a:cs typeface="Times New Roman" panose="02020603050405020304" pitchFamily="18" charset="0"/>
              </a:rPr>
              <a:t>Guidance document for the aerial inspection of their overhead line networks covering the use of helicopters, unmanned aerial vehicles (UAVs) and fixed wing aircraft.</a:t>
            </a: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309564" y="3429000"/>
            <a:ext cx="3889375" cy="2142831"/>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p>
          <a:p>
            <a:pPr marL="182563" lvl="2" indent="-174625">
              <a:lnSpc>
                <a:spcPct val="110000"/>
              </a:lnSpc>
              <a:spcBef>
                <a:spcPts val="200"/>
              </a:spcBef>
              <a:spcAft>
                <a:spcPts val="600"/>
              </a:spcAft>
              <a:buClr>
                <a:schemeClr val="accent4"/>
              </a:buClr>
              <a:defRPr/>
            </a:pPr>
            <a:r>
              <a:rPr lang="en-US" altLang="en-US" sz="1200" dirty="0">
                <a:latin typeface="+mn-lt"/>
              </a:rPr>
              <a:t>The use of helicopters, unmanned aerial vehicles, and fixed wing aircraft for inspection of the overhead line networks. Guidance is provided on their use to assess the overhead line  network for safety defects, safety clearances, network reliability issues, asset condition and location risk assessment to assist Network Operators to produce their own procedures.</a:t>
            </a: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5736772" y="3559229"/>
            <a:ext cx="4032250" cy="1503873"/>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182563" lvl="2" indent="-174625">
              <a:lnSpc>
                <a:spcPct val="110000"/>
              </a:lnSpc>
              <a:spcBef>
                <a:spcPts val="200"/>
              </a:spcBef>
              <a:buClr>
                <a:schemeClr val="accent4"/>
              </a:buClr>
              <a:defRPr/>
            </a:pPr>
            <a:r>
              <a:rPr lang="en-US" altLang="en-US" sz="1300" dirty="0">
                <a:latin typeface="+mn-lt"/>
              </a:rPr>
              <a:t>1st issued 1992</a:t>
            </a:r>
          </a:p>
          <a:p>
            <a:pPr marL="182563" lvl="2" indent="-174625">
              <a:lnSpc>
                <a:spcPct val="110000"/>
              </a:lnSpc>
              <a:spcBef>
                <a:spcPts val="200"/>
              </a:spcBef>
              <a:buClr>
                <a:schemeClr val="accent4"/>
              </a:buClr>
              <a:defRPr/>
            </a:pPr>
            <a:r>
              <a:rPr lang="en-US" altLang="en-US" sz="1300" dirty="0">
                <a:latin typeface="+mn-lt"/>
              </a:rPr>
              <a:t>2020 Extensive revision to bring the content up-to-date, including the use unmanned aerial vehicles (UAVs) and changes to the Civil Aviation Authority (CAA) regulatory regime</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208984" y="1821800"/>
            <a:ext cx="22958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DOCUMENT PURPOSE</a:t>
            </a:r>
            <a:endParaRPr lang="en-GB" altLang="en-US" sz="1800" b="1" dirty="0">
              <a:solidFill>
                <a:srgbClr val="1F538D"/>
              </a:solidFill>
              <a:cs typeface="Times New Roman" panose="02020603050405020304" pitchFamily="18" charset="0"/>
            </a:endParaRPr>
          </a:p>
        </p:txBody>
      </p:sp>
      <p:sp>
        <p:nvSpPr>
          <p:cNvPr id="8" name="Slide Number Placeholder 5">
            <a:extLst>
              <a:ext uri="{FF2B5EF4-FFF2-40B4-BE49-F238E27FC236}">
                <a16:creationId xmlns:a16="http://schemas.microsoft.com/office/drawing/2014/main" id="{7171B638-E59B-4A14-8066-7B4E0DB892B7}"/>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2</a:t>
            </a:fld>
            <a:endParaRPr lang="en-GB"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idx="4294967295"/>
          </p:nvPr>
        </p:nvSpPr>
        <p:spPr>
          <a:xfrm>
            <a:off x="367505" y="188914"/>
            <a:ext cx="7129463" cy="719137"/>
          </a:xfrm>
        </p:spPr>
        <p:txBody>
          <a:bodyPr/>
          <a:lstStyle/>
          <a:p>
            <a:pPr eaLnBrk="1" hangingPunct="1">
              <a:defRPr/>
            </a:pPr>
            <a:r>
              <a:rPr lang="en-GB" sz="2400" dirty="0"/>
              <a:t>ENA EREC G54 Issue 2 2020</a:t>
            </a:r>
            <a:br>
              <a:rPr sz="2400" dirty="0"/>
            </a:br>
            <a:r>
              <a:rPr sz="2400" dirty="0"/>
              <a:t>Revision Summary</a:t>
            </a:r>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367505" y="1328737"/>
            <a:ext cx="8068924" cy="29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of Amendments</a:t>
            </a:r>
          </a:p>
          <a:p>
            <a:pPr marL="266700" lvl="2" indent="-258763">
              <a:lnSpc>
                <a:spcPct val="114000"/>
              </a:lnSpc>
              <a:spcBef>
                <a:spcPts val="0"/>
              </a:spcBef>
              <a:buClr>
                <a:schemeClr val="accent4"/>
              </a:buClr>
            </a:pPr>
            <a:r>
              <a:rPr lang="en-US" altLang="en-US" sz="1800" dirty="0">
                <a:latin typeface="+mn-lt"/>
              </a:rPr>
              <a:t>Expanded guidance on the principles and types of aerial inspection that can be used</a:t>
            </a:r>
          </a:p>
          <a:p>
            <a:pPr marL="266700" lvl="2" indent="-258763">
              <a:lnSpc>
                <a:spcPct val="114000"/>
              </a:lnSpc>
              <a:spcBef>
                <a:spcPts val="0"/>
              </a:spcBef>
              <a:buClr>
                <a:schemeClr val="accent4"/>
              </a:buClr>
            </a:pPr>
            <a:r>
              <a:rPr lang="en-US" altLang="en-US" sz="1800" dirty="0">
                <a:latin typeface="+mn-lt"/>
              </a:rPr>
              <a:t>Information added on the use of digital imaging, LiDAR surveys and UV detection</a:t>
            </a:r>
          </a:p>
          <a:p>
            <a:pPr marL="266700" lvl="2" indent="-258763">
              <a:lnSpc>
                <a:spcPct val="114000"/>
              </a:lnSpc>
              <a:spcBef>
                <a:spcPts val="0"/>
              </a:spcBef>
              <a:buClr>
                <a:schemeClr val="accent4"/>
              </a:buClr>
            </a:pPr>
            <a:r>
              <a:rPr lang="en-US" altLang="en-US" sz="1800" dirty="0">
                <a:latin typeface="+mn-lt"/>
              </a:rPr>
              <a:t>Guidance updated on statutory requirements to cover compliance with the European Aviation Safety Agency (EASA) Air Operations Regulation and on obtaining CAA certification for helicopters, UAVs and fixed wing aircraft</a:t>
            </a:r>
          </a:p>
          <a:p>
            <a:pPr marL="266700" lvl="2" indent="-258763">
              <a:lnSpc>
                <a:spcPct val="114000"/>
              </a:lnSpc>
              <a:spcBef>
                <a:spcPts val="0"/>
              </a:spcBef>
              <a:buClr>
                <a:schemeClr val="accent4"/>
              </a:buClr>
            </a:pPr>
            <a:r>
              <a:rPr lang="en-US" altLang="en-US" sz="1800" dirty="0">
                <a:latin typeface="+mn-lt"/>
              </a:rPr>
              <a:t>Guidance added on the use and operation of UAVs</a:t>
            </a: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915402" y="2781301"/>
            <a:ext cx="2952750" cy="181588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US" altLang="en-US" sz="1400" b="1" dirty="0">
                <a:solidFill>
                  <a:schemeClr val="bg1"/>
                </a:solidFill>
                <a:cs typeface="Times New Roman" panose="02020603050405020304" pitchFamily="18" charset="0"/>
              </a:rPr>
              <a:t>Complete revision to bring the content up-to-date</a:t>
            </a:r>
          </a:p>
          <a:p>
            <a:pPr marL="0" indent="0">
              <a:spcBef>
                <a:spcPct val="50000"/>
              </a:spcBef>
              <a:buNone/>
              <a:defRPr/>
            </a:pPr>
            <a:r>
              <a:rPr lang="en-US" altLang="en-US" sz="1400" b="1" dirty="0">
                <a:solidFill>
                  <a:schemeClr val="bg1"/>
                </a:solidFill>
                <a:cs typeface="Times New Roman" panose="02020603050405020304" pitchFamily="18" charset="0"/>
              </a:rPr>
              <a:t>Guidance updated on statutory requirements for compliance with EASA and CAA regulations</a:t>
            </a:r>
          </a:p>
          <a:p>
            <a:pPr marL="0" indent="0">
              <a:spcBef>
                <a:spcPct val="50000"/>
              </a:spcBef>
              <a:buNone/>
              <a:defRPr/>
            </a:pPr>
            <a:r>
              <a:rPr lang="en-US" altLang="en-US" sz="1400" b="1" dirty="0">
                <a:solidFill>
                  <a:schemeClr val="bg1"/>
                </a:solidFill>
                <a:cs typeface="Times New Roman" panose="02020603050405020304" pitchFamily="18" charset="0"/>
              </a:rPr>
              <a:t>Guidance added on use and operation of UAVs.</a:t>
            </a: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871745" y="1805783"/>
            <a:ext cx="2952750" cy="369887"/>
          </a:xfrm>
          <a:prstGeom prst="rect">
            <a:avLst/>
          </a:prstGeom>
          <a:solidFill>
            <a:srgbClr val="FF0000"/>
          </a:solidFill>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cs typeface="Times New Roman" panose="02020603050405020304" pitchFamily="18" charset="0"/>
              </a:rPr>
              <a:t>Major</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871745" y="2411413"/>
            <a:ext cx="137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871745" y="1399381"/>
            <a:ext cx="222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
        <p:nvSpPr>
          <p:cNvPr id="8" name="Slide Number Placeholder 5">
            <a:extLst>
              <a:ext uri="{FF2B5EF4-FFF2-40B4-BE49-F238E27FC236}">
                <a16:creationId xmlns:a16="http://schemas.microsoft.com/office/drawing/2014/main" id="{2F842C71-138B-4F32-80C1-F5FC3D8503AB}"/>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idx="4294967295"/>
          </p:nvPr>
        </p:nvSpPr>
        <p:spPr>
          <a:xfrm>
            <a:off x="334962" y="188914"/>
            <a:ext cx="7129463" cy="719137"/>
          </a:xfrm>
        </p:spPr>
        <p:txBody>
          <a:bodyPr/>
          <a:lstStyle/>
          <a:p>
            <a:pPr eaLnBrk="1" hangingPunct="1">
              <a:defRPr/>
            </a:pPr>
            <a:r>
              <a:rPr lang="en-GB" sz="2400" dirty="0"/>
              <a:t>ENA EREC G54 Issue 2 2020</a:t>
            </a:r>
            <a:br>
              <a:rPr sz="2400" dirty="0"/>
            </a:br>
            <a:r>
              <a:rPr sz="2400" dirty="0"/>
              <a:t>Revision Summary</a:t>
            </a:r>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Who is affected and why?</a:t>
            </a:r>
          </a:p>
          <a:p>
            <a:pPr marL="266700" lvl="2" indent="-258763">
              <a:lnSpc>
                <a:spcPts val="2200"/>
              </a:lnSpc>
              <a:spcBef>
                <a:spcPts val="400"/>
              </a:spcBef>
              <a:buClr>
                <a:schemeClr val="accent4"/>
              </a:buClr>
            </a:pPr>
            <a:r>
              <a:rPr lang="en-US" altLang="en-US" sz="1900" dirty="0">
                <a:latin typeface="+mn-lt"/>
              </a:rPr>
              <a:t>This EREC provides a major update of the guidance to ENA Member Companies on the use of helicopters, UAVs and fixed wing aircraft for aerial patrols to maintain their overhead lines in a safe and reliable condition. ENA Member Companies should review their relevant documentation and working procedures against the revised EREC G54 and  update, as necessary.</a:t>
            </a:r>
          </a:p>
        </p:txBody>
      </p:sp>
      <p:sp>
        <p:nvSpPr>
          <p:cNvPr id="5" name="Slide Number Placeholder 5">
            <a:extLst>
              <a:ext uri="{FF2B5EF4-FFF2-40B4-BE49-F238E27FC236}">
                <a16:creationId xmlns:a16="http://schemas.microsoft.com/office/drawing/2014/main" id="{8DEDC040-8DF7-4935-922B-0D654373E32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4</a:t>
            </a:fld>
            <a:endParaRPr lang="en-GB" dirty="0"/>
          </a:p>
        </p:txBody>
      </p:sp>
      <p:sp>
        <p:nvSpPr>
          <p:cNvPr id="7" name="Rectangle 6">
            <a:extLst>
              <a:ext uri="{FF2B5EF4-FFF2-40B4-BE49-F238E27FC236}">
                <a16:creationId xmlns:a16="http://schemas.microsoft.com/office/drawing/2014/main" id="{281B4B93-D608-40F3-80B0-9B6600B6EC08}"/>
              </a:ext>
            </a:extLst>
          </p:cNvPr>
          <p:cNvSpPr/>
          <p:nvPr/>
        </p:nvSpPr>
        <p:spPr>
          <a:xfrm>
            <a:off x="588583" y="3142808"/>
            <a:ext cx="11014834"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lvl="2">
              <a:spcBef>
                <a:spcPts val="600"/>
              </a:spcBef>
              <a:defRPr/>
            </a:pPr>
            <a:r>
              <a:rPr lang="en-GB" altLang="en-US" dirty="0">
                <a:solidFill>
                  <a:srgbClr val="1F538D"/>
                </a:solidFill>
                <a:cs typeface="Times New Roman" panose="02020603050405020304" pitchFamily="18" charset="0"/>
              </a:rPr>
              <a:t>This EREC represents a </a:t>
            </a:r>
            <a:r>
              <a:rPr lang="en-US" altLang="en-US" dirty="0">
                <a:solidFill>
                  <a:srgbClr val="1F538D"/>
                </a:solidFill>
                <a:cs typeface="Times New Roman" panose="02020603050405020304" pitchFamily="18" charset="0"/>
              </a:rPr>
              <a:t>complete revision bringing the guidance up to date, including the effects of amendments and updates to the legislation referenced and new legislation enacted plus new and enhanced guidance and to assist  Network Operators.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idx="4294967295"/>
          </p:nvPr>
        </p:nvSpPr>
        <p:spPr>
          <a:xfrm>
            <a:off x="348798" y="188914"/>
            <a:ext cx="7129463" cy="719137"/>
          </a:xfrm>
        </p:spPr>
        <p:txBody>
          <a:bodyPr/>
          <a:lstStyle/>
          <a:p>
            <a:pPr>
              <a:defRPr/>
            </a:pPr>
            <a:r>
              <a:rPr lang="en-GB" sz="2400" dirty="0"/>
              <a:t>ENA EREC G54 Issue 2 2020</a:t>
            </a:r>
            <a:br>
              <a:rPr sz="2400" dirty="0">
                <a:solidFill>
                  <a:prstClr val="white"/>
                </a:solidFill>
              </a:rPr>
            </a:br>
            <a:r>
              <a:rPr sz="2400" dirty="0"/>
              <a:t>Revision Summary</a:t>
            </a:r>
            <a:endParaRPr dirty="0"/>
          </a:p>
        </p:txBody>
      </p:sp>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
        <p:nvSpPr>
          <p:cNvPr id="5" name="Slide Number Placeholder 5">
            <a:extLst>
              <a:ext uri="{FF2B5EF4-FFF2-40B4-BE49-F238E27FC236}">
                <a16:creationId xmlns:a16="http://schemas.microsoft.com/office/drawing/2014/main" id="{5235E6BF-3CD8-4746-8240-CB6A85A9EBC6}"/>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5</a:t>
            </a:fld>
            <a:endParaRPr lang="en-GB" dirty="0"/>
          </a:p>
        </p:txBody>
      </p:sp>
      <p:graphicFrame>
        <p:nvGraphicFramePr>
          <p:cNvPr id="7" name="Table 6">
            <a:extLst>
              <a:ext uri="{FF2B5EF4-FFF2-40B4-BE49-F238E27FC236}">
                <a16:creationId xmlns:a16="http://schemas.microsoft.com/office/drawing/2014/main" id="{A4361836-BB1E-4759-A957-B7D0316EC282}"/>
              </a:ext>
            </a:extLst>
          </p:cNvPr>
          <p:cNvGraphicFramePr>
            <a:graphicFrameLocks noGrp="1"/>
          </p:cNvGraphicFramePr>
          <p:nvPr>
            <p:extLst>
              <p:ext uri="{D42A27DB-BD31-4B8C-83A1-F6EECF244321}">
                <p14:modId xmlns:p14="http://schemas.microsoft.com/office/powerpoint/2010/main" val="2118234340"/>
              </p:ext>
            </p:extLst>
          </p:nvPr>
        </p:nvGraphicFramePr>
        <p:xfrm>
          <a:off x="3037681" y="1725503"/>
          <a:ext cx="6116637" cy="3554387"/>
        </p:xfrm>
        <a:graphic>
          <a:graphicData uri="http://schemas.openxmlformats.org/drawingml/2006/table">
            <a:tbl>
              <a:tblPr firstRow="1" firstCol="1" bandRow="1">
                <a:tableStyleId>{00A15C55-8517-42AA-B614-E9B94910E393}</a:tableStyleId>
              </a:tblPr>
              <a:tblGrid>
                <a:gridCol w="1622782">
                  <a:extLst>
                    <a:ext uri="{9D8B030D-6E8A-4147-A177-3AD203B41FA5}">
                      <a16:colId xmlns:a16="http://schemas.microsoft.com/office/drawing/2014/main" val="20000"/>
                    </a:ext>
                  </a:extLst>
                </a:gridCol>
                <a:gridCol w="1066476">
                  <a:extLst>
                    <a:ext uri="{9D8B030D-6E8A-4147-A177-3AD203B41FA5}">
                      <a16:colId xmlns:a16="http://schemas.microsoft.com/office/drawing/2014/main" val="20001"/>
                    </a:ext>
                  </a:extLst>
                </a:gridCol>
                <a:gridCol w="3427379">
                  <a:extLst>
                    <a:ext uri="{9D8B030D-6E8A-4147-A177-3AD203B41FA5}">
                      <a16:colId xmlns:a16="http://schemas.microsoft.com/office/drawing/2014/main" val="20002"/>
                    </a:ext>
                  </a:extLst>
                </a:gridCol>
              </a:tblGrid>
              <a:tr h="197359">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extLst>
                  <a:ext uri="{0D108BD9-81ED-4DB2-BD59-A6C34878D82A}">
                    <a16:rowId xmlns:a16="http://schemas.microsoft.com/office/drawing/2014/main" val="10000"/>
                  </a:ext>
                </a:extLst>
              </a:tr>
              <a:tr h="562875">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effectLst/>
                        </a:rPr>
                        <a:t>Major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FF0000"/>
                    </a:solidFill>
                  </a:tcPr>
                </a:tc>
                <a:tc>
                  <a:txBody>
                    <a:bodyPr/>
                    <a:lstStyle/>
                    <a:p>
                      <a:pPr marL="0" marR="0">
                        <a:spcBef>
                          <a:spcPts val="0"/>
                        </a:spcBef>
                        <a:spcAft>
                          <a:spcPts val="0"/>
                        </a:spcAft>
                      </a:pPr>
                      <a:r>
                        <a:rPr lang="en-GB" sz="1100" dirty="0">
                          <a:solidFill>
                            <a:srgbClr val="000000"/>
                          </a:solidFill>
                          <a:effectLst/>
                        </a:rPr>
                        <a:t>Outdated guidance has been brought up-to-date</a:t>
                      </a:r>
                      <a:endParaRPr lang="en-GB" sz="110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1"/>
                  </a:ext>
                </a:extLst>
              </a:tr>
              <a:tr h="562875">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effectLst/>
                        </a:rPr>
                        <a:t>Major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FF0000"/>
                    </a:solidFill>
                  </a:tcPr>
                </a:tc>
                <a:tc>
                  <a:txBody>
                    <a:bodyPr/>
                    <a:lstStyle/>
                    <a:p>
                      <a:pPr marL="0" marR="0">
                        <a:spcBef>
                          <a:spcPts val="0"/>
                        </a:spcBef>
                        <a:spcAft>
                          <a:spcPts val="0"/>
                        </a:spcAft>
                      </a:pPr>
                      <a:r>
                        <a:rPr lang="en-GB" sz="1100" dirty="0">
                          <a:solidFill>
                            <a:srgbClr val="000000"/>
                          </a:solidFill>
                          <a:effectLst/>
                        </a:rPr>
                        <a:t>Rules for operation of helicopters and UAVs)have changed significantly. Adherence to the latest noise and public nuisance legislation is compulsory.</a:t>
                      </a: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2"/>
                  </a:ext>
                </a:extLst>
              </a:tr>
              <a:tr h="542653">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effectLst/>
                        </a:rPr>
                        <a:t>Moderate</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FFC000"/>
                    </a:solidFill>
                  </a:tcPr>
                </a:tc>
                <a:tc>
                  <a:txBody>
                    <a:bodyPr/>
                    <a:lstStyle/>
                    <a:p>
                      <a:pPr marL="0" marR="0">
                        <a:spcBef>
                          <a:spcPts val="0"/>
                        </a:spcBef>
                        <a:spcAft>
                          <a:spcPts val="0"/>
                        </a:spcAft>
                      </a:pPr>
                      <a:r>
                        <a:rPr lang="en-GB" sz="1100" dirty="0">
                          <a:solidFill>
                            <a:srgbClr val="000000"/>
                          </a:solidFill>
                          <a:effectLst/>
                        </a:rPr>
                        <a:t>The guidance on digital scanning, LiDAR and UV techniques and use of UAVs should have beneficial impact on costs and benefits</a:t>
                      </a:r>
                      <a:endParaRPr lang="en-GB" sz="1100" i="1"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3"/>
                  </a:ext>
                </a:extLst>
              </a:tr>
              <a:tr h="562875">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effectLst/>
                        </a:rPr>
                        <a:t>Minor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92D050"/>
                    </a:solidFill>
                  </a:tcPr>
                </a:tc>
                <a:tc>
                  <a:txBody>
                    <a:bodyPr/>
                    <a:lstStyle/>
                    <a:p>
                      <a:pPr marL="0" marR="0">
                        <a:spcBef>
                          <a:spcPts val="0"/>
                        </a:spcBef>
                        <a:spcAft>
                          <a:spcPts val="0"/>
                        </a:spcAft>
                      </a:pPr>
                      <a:r>
                        <a:rPr lang="en-GB" sz="1100" dirty="0">
                          <a:solidFill>
                            <a:srgbClr val="000000"/>
                          </a:solidFill>
                          <a:effectLst/>
                        </a:rPr>
                        <a:t>Integration of aerial survey data into asset management should assist in improving asset quality and performance</a:t>
                      </a: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4"/>
                  </a:ext>
                </a:extLst>
              </a:tr>
              <a:tr h="562875">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effectLst/>
                        </a:rPr>
                        <a:t>Major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FF0000"/>
                    </a:solidFill>
                  </a:tcPr>
                </a:tc>
                <a:tc>
                  <a:txBody>
                    <a:bodyPr/>
                    <a:lstStyle/>
                    <a:p>
                      <a:pPr marL="0" marR="0">
                        <a:spcBef>
                          <a:spcPts val="0"/>
                        </a:spcBef>
                        <a:spcAft>
                          <a:spcPts val="0"/>
                        </a:spcAft>
                      </a:pPr>
                      <a:r>
                        <a:rPr lang="en-GB" sz="1100" dirty="0">
                          <a:solidFill>
                            <a:srgbClr val="000000"/>
                          </a:solidFill>
                          <a:effectLst/>
                        </a:rPr>
                        <a:t>Rules for operation of helicopters and UAVs have changed significantly. Adherence to the latest operating rules legislation is compulsory</a:t>
                      </a:r>
                      <a:endParaRPr lang="en-GB" sz="110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5"/>
                  </a:ext>
                </a:extLst>
              </a:tr>
              <a:tr h="562875">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effectLst/>
                        </a:rPr>
                        <a:t>Minor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92D050"/>
                    </a:solidFill>
                  </a:tcPr>
                </a:tc>
                <a:tc>
                  <a:txBody>
                    <a:bodyPr/>
                    <a:lstStyle/>
                    <a:p>
                      <a:pPr marL="0" marR="0">
                        <a:spcBef>
                          <a:spcPts val="0"/>
                        </a:spcBef>
                        <a:spcAft>
                          <a:spcPts val="0"/>
                        </a:spcAft>
                      </a:pPr>
                      <a:r>
                        <a:rPr lang="en-GB" sz="1100" dirty="0">
                          <a:solidFill>
                            <a:srgbClr val="000000"/>
                          </a:solidFill>
                          <a:effectLst/>
                        </a:rPr>
                        <a:t>Improvements in the operation of helicopters and UAVs to reduce public nuisance is beneficial to reputation</a:t>
                      </a:r>
                      <a:endParaRPr lang="en-GB" sz="110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idx="4294967295"/>
          </p:nvPr>
        </p:nvSpPr>
        <p:spPr>
          <a:xfrm>
            <a:off x="334962" y="188914"/>
            <a:ext cx="7129463" cy="719137"/>
          </a:xfrm>
        </p:spPr>
        <p:txBody>
          <a:bodyPr/>
          <a:lstStyle/>
          <a:p>
            <a:pPr eaLnBrk="1" hangingPunct="1">
              <a:defRPr/>
            </a:pPr>
            <a:r>
              <a:rPr lang="en-GB" sz="2400" dirty="0"/>
              <a:t>ENA EREC G54 Issue 2 2020</a:t>
            </a:r>
            <a:br>
              <a:rPr sz="2400" dirty="0"/>
            </a:br>
            <a:r>
              <a:rPr sz="2400" dirty="0"/>
              <a:t>Revision Summary</a:t>
            </a:r>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410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and Actions</a:t>
            </a:r>
          </a:p>
          <a:p>
            <a:pPr marL="266700" lvl="2" indent="-258763">
              <a:lnSpc>
                <a:spcPts val="2200"/>
              </a:lnSpc>
              <a:spcBef>
                <a:spcPts val="400"/>
              </a:spcBef>
              <a:buClr>
                <a:schemeClr val="accent4"/>
              </a:buClr>
            </a:pPr>
            <a:r>
              <a:rPr lang="en-US" altLang="en-US" sz="1900" dirty="0">
                <a:latin typeface="+mn-lt"/>
              </a:rPr>
              <a:t>ENA EREC G54 Issue 2 2020 is a major and extensive revision of Issue 1</a:t>
            </a:r>
          </a:p>
          <a:p>
            <a:pPr marL="266700" lvl="2" indent="-258763">
              <a:lnSpc>
                <a:spcPts val="2200"/>
              </a:lnSpc>
              <a:spcBef>
                <a:spcPts val="400"/>
              </a:spcBef>
              <a:buClr>
                <a:schemeClr val="accent4"/>
              </a:buClr>
            </a:pPr>
            <a:r>
              <a:rPr lang="en-US" altLang="en-US" sz="1900" dirty="0">
                <a:latin typeface="+mn-lt"/>
              </a:rPr>
              <a:t>ENA Member Companies to review their relevant documentation and operating procedures for aerial surveying of overhead lines against the revised EREC G54 and update, as necessary</a:t>
            </a:r>
          </a:p>
        </p:txBody>
      </p:sp>
      <p:sp>
        <p:nvSpPr>
          <p:cNvPr id="5" name="Slide Number Placeholder 5">
            <a:extLst>
              <a:ext uri="{FF2B5EF4-FFF2-40B4-BE49-F238E27FC236}">
                <a16:creationId xmlns:a16="http://schemas.microsoft.com/office/drawing/2014/main" id="{8DEDC040-8DF7-4935-922B-0D654373E32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6</a:t>
            </a:fld>
            <a:endParaRPr lang="en-GB" dirty="0"/>
          </a:p>
        </p:txBody>
      </p:sp>
      <p:sp>
        <p:nvSpPr>
          <p:cNvPr id="6" name="Rectangle 5">
            <a:extLst>
              <a:ext uri="{FF2B5EF4-FFF2-40B4-BE49-F238E27FC236}">
                <a16:creationId xmlns:a16="http://schemas.microsoft.com/office/drawing/2014/main" id="{61963672-C41C-4A5C-A03B-A67624F4F532}"/>
              </a:ext>
            </a:extLst>
          </p:cNvPr>
          <p:cNvSpPr/>
          <p:nvPr/>
        </p:nvSpPr>
        <p:spPr>
          <a:xfrm>
            <a:off x="3220926" y="3303918"/>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Tree>
    <p:extLst>
      <p:ext uri="{BB962C8B-B14F-4D97-AF65-F5344CB8AC3E}">
        <p14:creationId xmlns:p14="http://schemas.microsoft.com/office/powerpoint/2010/main" val="1587654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
        <p:nvSpPr>
          <p:cNvPr id="3" name="Slide Number Placeholder 5">
            <a:extLst>
              <a:ext uri="{FF2B5EF4-FFF2-40B4-BE49-F238E27FC236}">
                <a16:creationId xmlns:a16="http://schemas.microsoft.com/office/drawing/2014/main" id="{FBB60B51-3B7E-483C-B3AC-58ECE060DF9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7</a:t>
            </a:fld>
            <a:endParaRPr lang="en-GB" dirty="0"/>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2.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61D2EFC-FBD4-40BC-B092-96164D082C9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63</TotalTime>
  <Words>616</Words>
  <Application>Microsoft Office PowerPoint</Application>
  <PresentationFormat>Widescreen</PresentationFormat>
  <Paragraphs>69</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System Font Regular</vt:lpstr>
      <vt:lpstr>Office Theme</vt:lpstr>
      <vt:lpstr>Energy Networks Association</vt:lpstr>
      <vt:lpstr>ENA EREC G54 Issue 2 2020 Revision Summary</vt:lpstr>
      <vt:lpstr>ENA EREC G54 Issue 2 2020 Revision Summary</vt:lpstr>
      <vt:lpstr>ENA EREC G54 Issue 2 2020 Revision Summary</vt:lpstr>
      <vt:lpstr>ENA EREC G54 Issue 2 2020 Revision Summary</vt:lpstr>
      <vt:lpstr>ENA EREC G54 Issue 2 2020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Asad Ali</cp:lastModifiedBy>
  <cp:revision>9</cp:revision>
  <dcterms:created xsi:type="dcterms:W3CDTF">2021-02-25T16:00:29Z</dcterms:created>
  <dcterms:modified xsi:type="dcterms:W3CDTF">2021-09-14T15:28:34Z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